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85" r:id="rId2"/>
    <p:sldId id="266" r:id="rId3"/>
    <p:sldId id="295" r:id="rId4"/>
    <p:sldId id="296" r:id="rId5"/>
    <p:sldId id="299" r:id="rId6"/>
    <p:sldId id="298" r:id="rId7"/>
    <p:sldId id="294" r:id="rId8"/>
    <p:sldId id="297" r:id="rId9"/>
    <p:sldId id="311" r:id="rId10"/>
    <p:sldId id="307" r:id="rId11"/>
    <p:sldId id="303" r:id="rId12"/>
    <p:sldId id="310" r:id="rId13"/>
    <p:sldId id="312" r:id="rId14"/>
    <p:sldId id="313" r:id="rId15"/>
    <p:sldId id="304" r:id="rId16"/>
    <p:sldId id="305" r:id="rId17"/>
    <p:sldId id="306" r:id="rId18"/>
    <p:sldId id="300" r:id="rId19"/>
    <p:sldId id="308" r:id="rId20"/>
    <p:sldId id="30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6C00"/>
    <a:srgbClr val="0B2F33"/>
    <a:srgbClr val="B45100"/>
    <a:srgbClr val="892105"/>
    <a:srgbClr val="E17727"/>
    <a:srgbClr val="E8BD88"/>
    <a:srgbClr val="8E0000"/>
    <a:srgbClr val="416660"/>
    <a:srgbClr val="B7C8A5"/>
    <a:srgbClr val="D76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/>
  </p:normalViewPr>
  <p:slideViewPr>
    <p:cSldViewPr snapToGrid="0">
      <p:cViewPr varScale="1">
        <p:scale>
          <a:sx n="42" d="100"/>
          <a:sy n="42" d="100"/>
        </p:scale>
        <p:origin x="14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ABFAB-21CE-494C-9F5E-6C03E75E41E3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E57E-83E5-4889-90F8-D5AD5E170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32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469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47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553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52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01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1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5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5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97" y="6358222"/>
            <a:ext cx="1540722" cy="3632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F:\20170220南科大\2017yannis\校名+logo\英文logo（背景透22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0" y="-2873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xqbase.com/other/mahjongg_english.htm" TargetMode="External"/><Relationship Id="rId4" Type="http://schemas.openxmlformats.org/officeDocument/2006/relationships/hyperlink" Target="http://www.xqbase.com/other/mahjongg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973" y="0"/>
            <a:ext cx="8396011" cy="4722756"/>
          </a:xfrm>
          <a:prstGeom prst="rect">
            <a:avLst/>
          </a:prstGeom>
        </p:spPr>
      </p:pic>
      <p:pic>
        <p:nvPicPr>
          <p:cNvPr id="2052" name="Picture 4" descr="C:\Users\nbkuser\Desktop\2图书馆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143"/>
            <a:ext cx="12192001" cy="7572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矩形 435"/>
          <p:cNvSpPr/>
          <p:nvPr/>
        </p:nvSpPr>
        <p:spPr>
          <a:xfrm rot="14099772">
            <a:off x="8629640" y="-231435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片 4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2913">
            <a:off x="8788764" y="-3699850"/>
            <a:ext cx="5147800" cy="5664824"/>
          </a:xfrm>
          <a:prstGeom prst="rect">
            <a:avLst/>
          </a:prstGeom>
        </p:spPr>
      </p:pic>
      <p:pic>
        <p:nvPicPr>
          <p:cNvPr id="2051" name="Picture 3" descr="F:\20170220南科大\2017yannis\校名+logo\英文logo（背景透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96" y="182931"/>
            <a:ext cx="2670425" cy="7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8" y="2875001"/>
            <a:ext cx="864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err="1">
                <a:solidFill>
                  <a:schemeClr val="bg1"/>
                </a:solidFill>
                <a:latin typeface="Ink Free" panose="03080402000500000000" pitchFamily="66" charset="0"/>
              </a:rPr>
              <a:t>SUSTechMajiang</a:t>
            </a:r>
            <a:endParaRPr lang="zh-CN" altLang="en-US" sz="7200" b="1" spc="300" dirty="0">
              <a:solidFill>
                <a:schemeClr val="bg1"/>
              </a:solidFill>
              <a:latin typeface="Ink Free" panose="03080402000500000000" pitchFamily="66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3924" y="4145425"/>
            <a:ext cx="6442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74233" y="1740260"/>
            <a:ext cx="3954359" cy="3703390"/>
            <a:chOff x="2343047" y="1309778"/>
            <a:chExt cx="3954359" cy="3703390"/>
          </a:xfrm>
        </p:grpSpPr>
        <p:sp>
          <p:nvSpPr>
            <p:cNvPr id="14" name="椭圆 13"/>
            <p:cNvSpPr/>
            <p:nvPr/>
          </p:nvSpPr>
          <p:spPr>
            <a:xfrm>
              <a:off x="2343047" y="253722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004850" y="3763513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378610" y="3733750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055575" y="256410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388135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047707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71922"/>
            <p:cNvSpPr/>
            <p:nvPr/>
          </p:nvSpPr>
          <p:spPr bwMode="auto">
            <a:xfrm>
              <a:off x="3095614" y="3809164"/>
              <a:ext cx="2406146" cy="1091836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71929"/>
            <p:cNvSpPr/>
            <p:nvPr/>
          </p:nvSpPr>
          <p:spPr bwMode="auto">
            <a:xfrm>
              <a:off x="2347876" y="2524091"/>
              <a:ext cx="1896662" cy="2489077"/>
            </a:xfrm>
            <a:custGeom>
              <a:avLst/>
              <a:gdLst>
                <a:gd name="T0" fmla="*/ 1283 w 2251"/>
                <a:gd name="T1" fmla="*/ 448 h 3095"/>
                <a:gd name="T2" fmla="*/ 1339 w 2251"/>
                <a:gd name="T3" fmla="*/ 1007 h 3095"/>
                <a:gd name="T4" fmla="*/ 1407 w 2251"/>
                <a:gd name="T5" fmla="*/ 1366 h 3095"/>
                <a:gd name="T6" fmla="*/ 1660 w 2251"/>
                <a:gd name="T7" fmla="*/ 1616 h 3095"/>
                <a:gd name="T8" fmla="*/ 1896 w 2251"/>
                <a:gd name="T9" fmla="*/ 1731 h 3095"/>
                <a:gd name="T10" fmla="*/ 2075 w 2251"/>
                <a:gd name="T11" fmla="*/ 1948 h 3095"/>
                <a:gd name="T12" fmla="*/ 1841 w 2251"/>
                <a:gd name="T13" fmla="*/ 2903 h 3095"/>
                <a:gd name="T14" fmla="*/ 968 w 2251"/>
                <a:gd name="T15" fmla="*/ 2647 h 3095"/>
                <a:gd name="T16" fmla="*/ 912 w 2251"/>
                <a:gd name="T17" fmla="*/ 2088 h 3095"/>
                <a:gd name="T18" fmla="*/ 912 w 2251"/>
                <a:gd name="T19" fmla="*/ 2088 h 3095"/>
                <a:gd name="T20" fmla="*/ 837 w 2251"/>
                <a:gd name="T21" fmla="*/ 1720 h 3095"/>
                <a:gd name="T22" fmla="*/ 590 w 2251"/>
                <a:gd name="T23" fmla="*/ 1479 h 3095"/>
                <a:gd name="T24" fmla="*/ 176 w 2251"/>
                <a:gd name="T25" fmla="*/ 1147 h 3095"/>
                <a:gd name="T26" fmla="*/ 410 w 2251"/>
                <a:gd name="T27" fmla="*/ 192 h 3095"/>
                <a:gd name="T28" fmla="*/ 1283 w 2251"/>
                <a:gd name="T29" fmla="*/ 448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5">
                  <a:moveTo>
                    <a:pt x="1283" y="448"/>
                  </a:moveTo>
                  <a:cubicBezTo>
                    <a:pt x="1370" y="613"/>
                    <a:pt x="1390" y="811"/>
                    <a:pt x="1339" y="1007"/>
                  </a:cubicBezTo>
                  <a:cubicBezTo>
                    <a:pt x="1314" y="1104"/>
                    <a:pt x="1339" y="1238"/>
                    <a:pt x="1407" y="1366"/>
                  </a:cubicBezTo>
                  <a:cubicBezTo>
                    <a:pt x="1477" y="1498"/>
                    <a:pt x="1574" y="1594"/>
                    <a:pt x="1660" y="1616"/>
                  </a:cubicBezTo>
                  <a:cubicBezTo>
                    <a:pt x="1746" y="1637"/>
                    <a:pt x="1825" y="1676"/>
                    <a:pt x="1896" y="1731"/>
                  </a:cubicBezTo>
                  <a:cubicBezTo>
                    <a:pt x="1969" y="1789"/>
                    <a:pt x="2029" y="1862"/>
                    <a:pt x="2075" y="1948"/>
                  </a:cubicBezTo>
                  <a:cubicBezTo>
                    <a:pt x="2251" y="2282"/>
                    <a:pt x="2146" y="2710"/>
                    <a:pt x="1841" y="2903"/>
                  </a:cubicBezTo>
                  <a:cubicBezTo>
                    <a:pt x="1536" y="3095"/>
                    <a:pt x="1144" y="2980"/>
                    <a:pt x="968" y="2647"/>
                  </a:cubicBezTo>
                  <a:cubicBezTo>
                    <a:pt x="879" y="2478"/>
                    <a:pt x="858" y="2274"/>
                    <a:pt x="912" y="2088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4" y="1989"/>
                    <a:pt x="907" y="1851"/>
                    <a:pt x="837" y="1720"/>
                  </a:cubicBezTo>
                  <a:cubicBezTo>
                    <a:pt x="768" y="1589"/>
                    <a:pt x="674" y="1497"/>
                    <a:pt x="590" y="1479"/>
                  </a:cubicBezTo>
                  <a:cubicBezTo>
                    <a:pt x="416" y="1437"/>
                    <a:pt x="265" y="1316"/>
                    <a:pt x="176" y="1147"/>
                  </a:cubicBezTo>
                  <a:cubicBezTo>
                    <a:pt x="0" y="813"/>
                    <a:pt x="105" y="385"/>
                    <a:pt x="410" y="192"/>
                  </a:cubicBezTo>
                  <a:cubicBezTo>
                    <a:pt x="715" y="0"/>
                    <a:pt x="1107" y="114"/>
                    <a:pt x="1283" y="448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1928"/>
            <p:cNvSpPr/>
            <p:nvPr/>
          </p:nvSpPr>
          <p:spPr bwMode="auto">
            <a:xfrm rot="7240418">
              <a:off x="2066002" y="2005067"/>
              <a:ext cx="2483084" cy="1092506"/>
            </a:xfrm>
            <a:custGeom>
              <a:avLst/>
              <a:gdLst>
                <a:gd name="T0" fmla="*/ 2222 w 2861"/>
                <a:gd name="T1" fmla="*/ 1398 h 1398"/>
                <a:gd name="T2" fmla="*/ 1752 w 2861"/>
                <a:gd name="T3" fmla="*/ 1172 h 1398"/>
                <a:gd name="T4" fmla="*/ 1433 w 2861"/>
                <a:gd name="T5" fmla="*/ 1056 h 1398"/>
                <a:gd name="T6" fmla="*/ 1109 w 2861"/>
                <a:gd name="T7" fmla="*/ 1172 h 1398"/>
                <a:gd name="T8" fmla="*/ 900 w 2861"/>
                <a:gd name="T9" fmla="*/ 1337 h 1398"/>
                <a:gd name="T10" fmla="*/ 639 w 2861"/>
                <a:gd name="T11" fmla="*/ 1398 h 1398"/>
                <a:gd name="T12" fmla="*/ 0 w 2861"/>
                <a:gd name="T13" fmla="*/ 699 h 1398"/>
                <a:gd name="T14" fmla="*/ 639 w 2861"/>
                <a:gd name="T15" fmla="*/ 0 h 1398"/>
                <a:gd name="T16" fmla="*/ 1109 w 2861"/>
                <a:gd name="T17" fmla="*/ 226 h 1398"/>
                <a:gd name="T18" fmla="*/ 1109 w 2861"/>
                <a:gd name="T19" fmla="*/ 227 h 1398"/>
                <a:gd name="T20" fmla="*/ 1438 w 2861"/>
                <a:gd name="T21" fmla="*/ 340 h 1398"/>
                <a:gd name="T22" fmla="*/ 1752 w 2861"/>
                <a:gd name="T23" fmla="*/ 226 h 1398"/>
                <a:gd name="T24" fmla="*/ 2222 w 2861"/>
                <a:gd name="T25" fmla="*/ 0 h 1398"/>
                <a:gd name="T26" fmla="*/ 2861 w 2861"/>
                <a:gd name="T27" fmla="*/ 699 h 1398"/>
                <a:gd name="T28" fmla="*/ 2222 w 2861"/>
                <a:gd name="T29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8">
                  <a:moveTo>
                    <a:pt x="2222" y="1398"/>
                  </a:moveTo>
                  <a:cubicBezTo>
                    <a:pt x="2048" y="1398"/>
                    <a:pt x="1881" y="1317"/>
                    <a:pt x="1752" y="1172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2"/>
                  </a:cubicBezTo>
                  <a:cubicBezTo>
                    <a:pt x="1049" y="1242"/>
                    <a:pt x="979" y="1298"/>
                    <a:pt x="900" y="1337"/>
                  </a:cubicBezTo>
                  <a:cubicBezTo>
                    <a:pt x="817" y="1377"/>
                    <a:pt x="729" y="1398"/>
                    <a:pt x="639" y="1398"/>
                  </a:cubicBezTo>
                  <a:cubicBezTo>
                    <a:pt x="286" y="1398"/>
                    <a:pt x="0" y="1084"/>
                    <a:pt x="0" y="699"/>
                  </a:cubicBezTo>
                  <a:cubicBezTo>
                    <a:pt x="0" y="314"/>
                    <a:pt x="286" y="0"/>
                    <a:pt x="639" y="0"/>
                  </a:cubicBezTo>
                  <a:cubicBezTo>
                    <a:pt x="817" y="0"/>
                    <a:pt x="988" y="83"/>
                    <a:pt x="1109" y="226"/>
                  </a:cubicBezTo>
                  <a:cubicBezTo>
                    <a:pt x="1109" y="227"/>
                    <a:pt x="1109" y="227"/>
                    <a:pt x="1109" y="227"/>
                  </a:cubicBezTo>
                  <a:cubicBezTo>
                    <a:pt x="1177" y="297"/>
                    <a:pt x="1299" y="340"/>
                    <a:pt x="1438" y="340"/>
                  </a:cubicBezTo>
                  <a:cubicBezTo>
                    <a:pt x="1576" y="340"/>
                    <a:pt x="1696" y="296"/>
                    <a:pt x="1752" y="226"/>
                  </a:cubicBezTo>
                  <a:cubicBezTo>
                    <a:pt x="1873" y="83"/>
                    <a:pt x="2044" y="0"/>
                    <a:pt x="2222" y="0"/>
                  </a:cubicBezTo>
                  <a:cubicBezTo>
                    <a:pt x="2575" y="0"/>
                    <a:pt x="2861" y="314"/>
                    <a:pt x="2861" y="699"/>
                  </a:cubicBezTo>
                  <a:cubicBezTo>
                    <a:pt x="2861" y="1084"/>
                    <a:pt x="2575" y="1398"/>
                    <a:pt x="2222" y="139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71922"/>
            <p:cNvSpPr/>
            <p:nvPr/>
          </p:nvSpPr>
          <p:spPr bwMode="auto">
            <a:xfrm>
              <a:off x="3132179" y="1402680"/>
              <a:ext cx="2405790" cy="1091675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71924"/>
            <p:cNvSpPr/>
            <p:nvPr/>
          </p:nvSpPr>
          <p:spPr bwMode="auto">
            <a:xfrm>
              <a:off x="4413384" y="1324710"/>
              <a:ext cx="1870765" cy="2489077"/>
            </a:xfrm>
            <a:custGeom>
              <a:avLst/>
              <a:gdLst>
                <a:gd name="T0" fmla="*/ 1283 w 2251"/>
                <a:gd name="T1" fmla="*/ 449 h 3096"/>
                <a:gd name="T2" fmla="*/ 1339 w 2251"/>
                <a:gd name="T3" fmla="*/ 1007 h 3096"/>
                <a:gd name="T4" fmla="*/ 1407 w 2251"/>
                <a:gd name="T5" fmla="*/ 1367 h 3096"/>
                <a:gd name="T6" fmla="*/ 1661 w 2251"/>
                <a:gd name="T7" fmla="*/ 1616 h 3096"/>
                <a:gd name="T8" fmla="*/ 1896 w 2251"/>
                <a:gd name="T9" fmla="*/ 1732 h 3096"/>
                <a:gd name="T10" fmla="*/ 2075 w 2251"/>
                <a:gd name="T11" fmla="*/ 1949 h 3096"/>
                <a:gd name="T12" fmla="*/ 1841 w 2251"/>
                <a:gd name="T13" fmla="*/ 2903 h 3096"/>
                <a:gd name="T14" fmla="*/ 968 w 2251"/>
                <a:gd name="T15" fmla="*/ 2647 h 3096"/>
                <a:gd name="T16" fmla="*/ 912 w 2251"/>
                <a:gd name="T17" fmla="*/ 2089 h 3096"/>
                <a:gd name="T18" fmla="*/ 912 w 2251"/>
                <a:gd name="T19" fmla="*/ 2088 h 3096"/>
                <a:gd name="T20" fmla="*/ 838 w 2251"/>
                <a:gd name="T21" fmla="*/ 1721 h 3096"/>
                <a:gd name="T22" fmla="*/ 590 w 2251"/>
                <a:gd name="T23" fmla="*/ 1480 h 3096"/>
                <a:gd name="T24" fmla="*/ 177 w 2251"/>
                <a:gd name="T25" fmla="*/ 1147 h 3096"/>
                <a:gd name="T26" fmla="*/ 410 w 2251"/>
                <a:gd name="T27" fmla="*/ 193 h 3096"/>
                <a:gd name="T28" fmla="*/ 1283 w 2251"/>
                <a:gd name="T29" fmla="*/ 449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6">
                  <a:moveTo>
                    <a:pt x="1283" y="449"/>
                  </a:moveTo>
                  <a:cubicBezTo>
                    <a:pt x="1370" y="613"/>
                    <a:pt x="1390" y="812"/>
                    <a:pt x="1339" y="1007"/>
                  </a:cubicBezTo>
                  <a:cubicBezTo>
                    <a:pt x="1314" y="1104"/>
                    <a:pt x="1340" y="1239"/>
                    <a:pt x="1407" y="1367"/>
                  </a:cubicBezTo>
                  <a:cubicBezTo>
                    <a:pt x="1477" y="1499"/>
                    <a:pt x="1574" y="1594"/>
                    <a:pt x="1661" y="1616"/>
                  </a:cubicBezTo>
                  <a:cubicBezTo>
                    <a:pt x="1746" y="1638"/>
                    <a:pt x="1826" y="1677"/>
                    <a:pt x="1896" y="1732"/>
                  </a:cubicBezTo>
                  <a:cubicBezTo>
                    <a:pt x="1969" y="1790"/>
                    <a:pt x="2029" y="1863"/>
                    <a:pt x="2075" y="1949"/>
                  </a:cubicBezTo>
                  <a:cubicBezTo>
                    <a:pt x="2251" y="2282"/>
                    <a:pt x="2146" y="2711"/>
                    <a:pt x="1841" y="2903"/>
                  </a:cubicBezTo>
                  <a:cubicBezTo>
                    <a:pt x="1536" y="3096"/>
                    <a:pt x="1145" y="2981"/>
                    <a:pt x="968" y="2647"/>
                  </a:cubicBezTo>
                  <a:cubicBezTo>
                    <a:pt x="879" y="2479"/>
                    <a:pt x="859" y="2275"/>
                    <a:pt x="912" y="2089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5" y="1989"/>
                    <a:pt x="907" y="1852"/>
                    <a:pt x="838" y="1721"/>
                  </a:cubicBezTo>
                  <a:cubicBezTo>
                    <a:pt x="769" y="1590"/>
                    <a:pt x="674" y="1498"/>
                    <a:pt x="590" y="1480"/>
                  </a:cubicBezTo>
                  <a:cubicBezTo>
                    <a:pt x="417" y="1437"/>
                    <a:pt x="266" y="1316"/>
                    <a:pt x="177" y="1147"/>
                  </a:cubicBezTo>
                  <a:cubicBezTo>
                    <a:pt x="0" y="814"/>
                    <a:pt x="105" y="386"/>
                    <a:pt x="410" y="193"/>
                  </a:cubicBezTo>
                  <a:cubicBezTo>
                    <a:pt x="715" y="0"/>
                    <a:pt x="1107" y="115"/>
                    <a:pt x="1283" y="44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>
              <a:bevelB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71926"/>
            <p:cNvSpPr/>
            <p:nvPr/>
          </p:nvSpPr>
          <p:spPr bwMode="auto">
            <a:xfrm>
              <a:off x="4413160" y="2557960"/>
              <a:ext cx="1865014" cy="2411107"/>
            </a:xfrm>
            <a:custGeom>
              <a:avLst/>
              <a:gdLst>
                <a:gd name="T0" fmla="*/ 968 w 2250"/>
                <a:gd name="T1" fmla="*/ 448 h 3096"/>
                <a:gd name="T2" fmla="*/ 912 w 2250"/>
                <a:gd name="T3" fmla="*/ 1007 h 3096"/>
                <a:gd name="T4" fmla="*/ 844 w 2250"/>
                <a:gd name="T5" fmla="*/ 1366 h 3096"/>
                <a:gd name="T6" fmla="*/ 590 w 2250"/>
                <a:gd name="T7" fmla="*/ 1616 h 3096"/>
                <a:gd name="T8" fmla="*/ 355 w 2250"/>
                <a:gd name="T9" fmla="*/ 1732 h 3096"/>
                <a:gd name="T10" fmla="*/ 176 w 2250"/>
                <a:gd name="T11" fmla="*/ 1948 h 3096"/>
                <a:gd name="T12" fmla="*/ 410 w 2250"/>
                <a:gd name="T13" fmla="*/ 2903 h 3096"/>
                <a:gd name="T14" fmla="*/ 1282 w 2250"/>
                <a:gd name="T15" fmla="*/ 2647 h 3096"/>
                <a:gd name="T16" fmla="*/ 1339 w 2250"/>
                <a:gd name="T17" fmla="*/ 2089 h 3096"/>
                <a:gd name="T18" fmla="*/ 1338 w 2250"/>
                <a:gd name="T19" fmla="*/ 2088 h 3096"/>
                <a:gd name="T20" fmla="*/ 1413 w 2250"/>
                <a:gd name="T21" fmla="*/ 1721 h 3096"/>
                <a:gd name="T22" fmla="*/ 1660 w 2250"/>
                <a:gd name="T23" fmla="*/ 1480 h 3096"/>
                <a:gd name="T24" fmla="*/ 2074 w 2250"/>
                <a:gd name="T25" fmla="*/ 1147 h 3096"/>
                <a:gd name="T26" fmla="*/ 1840 w 2250"/>
                <a:gd name="T27" fmla="*/ 193 h 3096"/>
                <a:gd name="T28" fmla="*/ 968 w 2250"/>
                <a:gd name="T29" fmla="*/ 448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0" h="3096">
                  <a:moveTo>
                    <a:pt x="968" y="448"/>
                  </a:moveTo>
                  <a:cubicBezTo>
                    <a:pt x="881" y="613"/>
                    <a:pt x="861" y="812"/>
                    <a:pt x="912" y="1007"/>
                  </a:cubicBezTo>
                  <a:cubicBezTo>
                    <a:pt x="937" y="1104"/>
                    <a:pt x="911" y="1238"/>
                    <a:pt x="844" y="1366"/>
                  </a:cubicBezTo>
                  <a:cubicBezTo>
                    <a:pt x="774" y="1499"/>
                    <a:pt x="677" y="1594"/>
                    <a:pt x="590" y="1616"/>
                  </a:cubicBezTo>
                  <a:cubicBezTo>
                    <a:pt x="504" y="1637"/>
                    <a:pt x="425" y="1677"/>
                    <a:pt x="355" y="1732"/>
                  </a:cubicBezTo>
                  <a:cubicBezTo>
                    <a:pt x="281" y="1790"/>
                    <a:pt x="221" y="1863"/>
                    <a:pt x="176" y="1948"/>
                  </a:cubicBezTo>
                  <a:cubicBezTo>
                    <a:pt x="0" y="2282"/>
                    <a:pt x="105" y="2710"/>
                    <a:pt x="410" y="2903"/>
                  </a:cubicBezTo>
                  <a:cubicBezTo>
                    <a:pt x="715" y="3096"/>
                    <a:pt x="1106" y="2981"/>
                    <a:pt x="1282" y="2647"/>
                  </a:cubicBezTo>
                  <a:cubicBezTo>
                    <a:pt x="1371" y="2478"/>
                    <a:pt x="1392" y="2275"/>
                    <a:pt x="1339" y="2089"/>
                  </a:cubicBezTo>
                  <a:cubicBezTo>
                    <a:pt x="1338" y="2088"/>
                    <a:pt x="1338" y="2088"/>
                    <a:pt x="1338" y="2088"/>
                  </a:cubicBezTo>
                  <a:cubicBezTo>
                    <a:pt x="1316" y="1989"/>
                    <a:pt x="1344" y="1852"/>
                    <a:pt x="1413" y="1721"/>
                  </a:cubicBezTo>
                  <a:cubicBezTo>
                    <a:pt x="1482" y="1590"/>
                    <a:pt x="1577" y="1498"/>
                    <a:pt x="1660" y="1480"/>
                  </a:cubicBezTo>
                  <a:cubicBezTo>
                    <a:pt x="1834" y="1437"/>
                    <a:pt x="1985" y="1316"/>
                    <a:pt x="2074" y="1147"/>
                  </a:cubicBezTo>
                  <a:cubicBezTo>
                    <a:pt x="2250" y="813"/>
                    <a:pt x="2145" y="385"/>
                    <a:pt x="1840" y="193"/>
                  </a:cubicBezTo>
                  <a:cubicBezTo>
                    <a:pt x="1535" y="0"/>
                    <a:pt x="1144" y="115"/>
                    <a:pt x="968" y="448"/>
                  </a:cubicBezTo>
                  <a:close/>
                </a:path>
              </a:pathLst>
            </a:custGeom>
            <a:solidFill>
              <a:srgbClr val="0B2F33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4346312" y="3809164"/>
              <a:ext cx="1202895" cy="1091675"/>
            </a:xfrm>
            <a:custGeom>
              <a:avLst/>
              <a:gdLst>
                <a:gd name="connsiteX0" fmla="*/ 665566 w 1202895"/>
                <a:gd name="connsiteY0" fmla="*/ 0 h 1091675"/>
                <a:gd name="connsiteX1" fmla="*/ 1202895 w 1202895"/>
                <a:gd name="connsiteY1" fmla="*/ 546228 h 1091675"/>
                <a:gd name="connsiteX2" fmla="*/ 665566 w 1202895"/>
                <a:gd name="connsiteY2" fmla="*/ 1091675 h 1091675"/>
                <a:gd name="connsiteX3" fmla="*/ 270346 w 1202895"/>
                <a:gd name="connsiteY3" fmla="*/ 915069 h 1091675"/>
                <a:gd name="connsiteX4" fmla="*/ 2102 w 1202895"/>
                <a:gd name="connsiteY4" fmla="*/ 825203 h 1091675"/>
                <a:gd name="connsiteX5" fmla="*/ 0 w 1202895"/>
                <a:gd name="connsiteY5" fmla="*/ 825358 h 1091675"/>
                <a:gd name="connsiteX6" fmla="*/ 0 w 1202895"/>
                <a:gd name="connsiteY6" fmla="*/ 264462 h 1091675"/>
                <a:gd name="connsiteX7" fmla="*/ 6307 w 1202895"/>
                <a:gd name="connsiteY7" fmla="*/ 264909 h 1091675"/>
                <a:gd name="connsiteX8" fmla="*/ 270346 w 1202895"/>
                <a:gd name="connsiteY8" fmla="*/ 176606 h 1091675"/>
                <a:gd name="connsiteX9" fmla="*/ 665566 w 1202895"/>
                <a:gd name="connsiteY9" fmla="*/ 0 h 109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895" h="1091675">
                  <a:moveTo>
                    <a:pt x="665566" y="0"/>
                  </a:moveTo>
                  <a:cubicBezTo>
                    <a:pt x="962400" y="0"/>
                    <a:pt x="1202895" y="244592"/>
                    <a:pt x="1202895" y="546228"/>
                  </a:cubicBezTo>
                  <a:cubicBezTo>
                    <a:pt x="1202895" y="847084"/>
                    <a:pt x="962400" y="1091675"/>
                    <a:pt x="665566" y="1091675"/>
                  </a:cubicBezTo>
                  <a:cubicBezTo>
                    <a:pt x="519250" y="1091675"/>
                    <a:pt x="378822" y="1029160"/>
                    <a:pt x="270346" y="915069"/>
                  </a:cubicBezTo>
                  <a:cubicBezTo>
                    <a:pt x="216530" y="858805"/>
                    <a:pt x="116464" y="825203"/>
                    <a:pt x="2102" y="825203"/>
                  </a:cubicBezTo>
                  <a:lnTo>
                    <a:pt x="0" y="825358"/>
                  </a:lnTo>
                  <a:lnTo>
                    <a:pt x="0" y="264462"/>
                  </a:lnTo>
                  <a:lnTo>
                    <a:pt x="6307" y="264909"/>
                  </a:lnTo>
                  <a:cubicBezTo>
                    <a:pt x="122350" y="264909"/>
                    <a:pt x="223257" y="231307"/>
                    <a:pt x="270346" y="176606"/>
                  </a:cubicBezTo>
                  <a:cubicBezTo>
                    <a:pt x="372094" y="64078"/>
                    <a:pt x="515887" y="0"/>
                    <a:pt x="665566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05655" y="148554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565171" y="1491581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13523" y="270613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29968" y="390078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62798" y="3927560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0109" y="268065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297773" y="2183283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林傲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63" y="3422678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卞证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71203" y="4612610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孙斌贤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1633" y="4650656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徐天元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33499" y="3380083"/>
            <a:ext cx="146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向昕昊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83"/>
          <p:cNvSpPr/>
          <p:nvPr/>
        </p:nvSpPr>
        <p:spPr bwMode="auto">
          <a:xfrm>
            <a:off x="6073109" y="3421009"/>
            <a:ext cx="248080" cy="249163"/>
          </a:xfrm>
          <a:custGeom>
            <a:avLst/>
            <a:gdLst>
              <a:gd name="T0" fmla="*/ 96 w 97"/>
              <a:gd name="T1" fmla="*/ 48 h 97"/>
              <a:gd name="T2" fmla="*/ 49 w 97"/>
              <a:gd name="T3" fmla="*/ 97 h 97"/>
              <a:gd name="T4" fmla="*/ 0 w 97"/>
              <a:gd name="T5" fmla="*/ 50 h 97"/>
              <a:gd name="T6" fmla="*/ 47 w 97"/>
              <a:gd name="T7" fmla="*/ 1 h 97"/>
              <a:gd name="T8" fmla="*/ 96 w 97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96" y="48"/>
                </a:moveTo>
                <a:cubicBezTo>
                  <a:pt x="97" y="74"/>
                  <a:pt x="76" y="96"/>
                  <a:pt x="49" y="97"/>
                </a:cubicBezTo>
                <a:cubicBezTo>
                  <a:pt x="23" y="97"/>
                  <a:pt x="1" y="76"/>
                  <a:pt x="0" y="50"/>
                </a:cubicBezTo>
                <a:cubicBezTo>
                  <a:pt x="0" y="23"/>
                  <a:pt x="21" y="1"/>
                  <a:pt x="47" y="1"/>
                </a:cubicBezTo>
                <a:cubicBezTo>
                  <a:pt x="74" y="0"/>
                  <a:pt x="96" y="21"/>
                  <a:pt x="96" y="48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Line 84"/>
          <p:cNvSpPr>
            <a:spLocks noChangeShapeType="1"/>
          </p:cNvSpPr>
          <p:nvPr/>
        </p:nvSpPr>
        <p:spPr bwMode="auto">
          <a:xfrm>
            <a:off x="6114817" y="3350143"/>
            <a:ext cx="82332" cy="0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Line 85"/>
          <p:cNvSpPr>
            <a:spLocks noChangeShapeType="1"/>
          </p:cNvSpPr>
          <p:nvPr/>
        </p:nvSpPr>
        <p:spPr bwMode="auto">
          <a:xfrm>
            <a:off x="6197149" y="3268894"/>
            <a:ext cx="0" cy="81249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86"/>
          <p:cNvSpPr/>
          <p:nvPr/>
        </p:nvSpPr>
        <p:spPr bwMode="auto">
          <a:xfrm>
            <a:off x="5848321" y="3227728"/>
            <a:ext cx="471243" cy="471243"/>
          </a:xfrm>
          <a:custGeom>
            <a:avLst/>
            <a:gdLst>
              <a:gd name="T0" fmla="*/ 118 w 184"/>
              <a:gd name="T1" fmla="*/ 3 h 184"/>
              <a:gd name="T2" fmla="*/ 92 w 184"/>
              <a:gd name="T3" fmla="*/ 0 h 184"/>
              <a:gd name="T4" fmla="*/ 0 w 184"/>
              <a:gd name="T5" fmla="*/ 92 h 184"/>
              <a:gd name="T6" fmla="*/ 92 w 184"/>
              <a:gd name="T7" fmla="*/ 184 h 184"/>
              <a:gd name="T8" fmla="*/ 184 w 184"/>
              <a:gd name="T9" fmla="*/ 92 h 184"/>
              <a:gd name="T10" fmla="*/ 181 w 184"/>
              <a:gd name="T11" fmla="*/ 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84">
                <a:moveTo>
                  <a:pt x="118" y="3"/>
                </a:moveTo>
                <a:cubicBezTo>
                  <a:pt x="110" y="1"/>
                  <a:pt x="101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3"/>
                  <a:pt x="41" y="184"/>
                  <a:pt x="92" y="184"/>
                </a:cubicBezTo>
                <a:cubicBezTo>
                  <a:pt x="143" y="184"/>
                  <a:pt x="184" y="143"/>
                  <a:pt x="184" y="92"/>
                </a:cubicBezTo>
                <a:cubicBezTo>
                  <a:pt x="184" y="83"/>
                  <a:pt x="183" y="74"/>
                  <a:pt x="181" y="66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87"/>
          <p:cNvSpPr/>
          <p:nvPr/>
        </p:nvSpPr>
        <p:spPr bwMode="auto">
          <a:xfrm>
            <a:off x="5919820" y="3289477"/>
            <a:ext cx="163581" cy="222080"/>
          </a:xfrm>
          <a:custGeom>
            <a:avLst/>
            <a:gdLst>
              <a:gd name="T0" fmla="*/ 63 w 64"/>
              <a:gd name="T1" fmla="*/ 8 h 87"/>
              <a:gd name="T2" fmla="*/ 43 w 64"/>
              <a:gd name="T3" fmla="*/ 3 h 87"/>
              <a:gd name="T4" fmla="*/ 6 w 64"/>
              <a:gd name="T5" fmla="*/ 14 h 87"/>
              <a:gd name="T6" fmla="*/ 8 w 64"/>
              <a:gd name="T7" fmla="*/ 33 h 87"/>
              <a:gd name="T8" fmla="*/ 29 w 64"/>
              <a:gd name="T9" fmla="*/ 74 h 87"/>
              <a:gd name="T10" fmla="*/ 57 w 64"/>
              <a:gd name="T11" fmla="*/ 85 h 87"/>
              <a:gd name="T12" fmla="*/ 54 w 64"/>
              <a:gd name="T13" fmla="*/ 81 h 87"/>
              <a:gd name="T14" fmla="*/ 48 w 64"/>
              <a:gd name="T15" fmla="*/ 76 h 87"/>
              <a:gd name="T16" fmla="*/ 45 w 64"/>
              <a:gd name="T17" fmla="*/ 67 h 87"/>
              <a:gd name="T18" fmla="*/ 36 w 64"/>
              <a:gd name="T19" fmla="*/ 64 h 87"/>
              <a:gd name="T20" fmla="*/ 45 w 64"/>
              <a:gd name="T21" fmla="*/ 52 h 87"/>
              <a:gd name="T22" fmla="*/ 64 w 64"/>
              <a:gd name="T23" fmla="*/ 4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87">
                <a:moveTo>
                  <a:pt x="63" y="8"/>
                </a:moveTo>
                <a:cubicBezTo>
                  <a:pt x="56" y="5"/>
                  <a:pt x="48" y="4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57" y="56"/>
                  <a:pt x="59" y="49"/>
                  <a:pt x="64" y="42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88"/>
          <p:cNvSpPr/>
          <p:nvPr/>
        </p:nvSpPr>
        <p:spPr bwMode="auto">
          <a:xfrm>
            <a:off x="6050902" y="3460641"/>
            <a:ext cx="186331" cy="217747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89"/>
          <p:cNvSpPr/>
          <p:nvPr/>
        </p:nvSpPr>
        <p:spPr bwMode="auto">
          <a:xfrm>
            <a:off x="6257815" y="3432475"/>
            <a:ext cx="54166" cy="110498"/>
          </a:xfrm>
          <a:custGeom>
            <a:avLst/>
            <a:gdLst>
              <a:gd name="T0" fmla="*/ 13 w 21"/>
              <a:gd name="T1" fmla="*/ 0 h 43"/>
              <a:gd name="T2" fmla="*/ 12 w 21"/>
              <a:gd name="T3" fmla="*/ 5 h 43"/>
              <a:gd name="T4" fmla="*/ 10 w 21"/>
              <a:gd name="T5" fmla="*/ 35 h 43"/>
              <a:gd name="T6" fmla="*/ 21 w 21"/>
              <a:gd name="T7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43">
                <a:moveTo>
                  <a:pt x="13" y="0"/>
                </a:moveTo>
                <a:cubicBezTo>
                  <a:pt x="14" y="2"/>
                  <a:pt x="13" y="2"/>
                  <a:pt x="12" y="5"/>
                </a:cubicBezTo>
                <a:cubicBezTo>
                  <a:pt x="8" y="14"/>
                  <a:pt x="0" y="27"/>
                  <a:pt x="10" y="35"/>
                </a:cubicBezTo>
                <a:cubicBezTo>
                  <a:pt x="19" y="43"/>
                  <a:pt x="21" y="37"/>
                  <a:pt x="21" y="37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186362" y="2768058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958857" y="4189756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06005" y="4096969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958291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15645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10739" y="2058168"/>
            <a:ext cx="391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Project Master planning </a:t>
            </a:r>
            <a:endParaRPr lang="zh-CN" altLang="zh-CN" sz="2800" b="1" dirty="0"/>
          </a:p>
          <a:p>
            <a:r>
              <a:rPr lang="en-US" altLang="zh-CN" sz="2000" dirty="0"/>
              <a:t>Design the rules of the game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8415913" y="3444486"/>
            <a:ext cx="3170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Chief programmer</a:t>
            </a:r>
            <a:endParaRPr lang="zh-CN" altLang="zh-CN" sz="2800" b="1" dirty="0"/>
          </a:p>
          <a:p>
            <a:r>
              <a:rPr lang="en-US" altLang="zh-CN" sz="2000" dirty="0"/>
              <a:t>Implement the code</a:t>
            </a:r>
            <a:endParaRPr lang="zh-CN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37776" y="2636796"/>
            <a:ext cx="4435790" cy="215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Communicator (I/O)</a:t>
            </a:r>
            <a:endParaRPr lang="zh-CN" altLang="zh-CN" sz="2800" b="1" dirty="0"/>
          </a:p>
          <a:p>
            <a:r>
              <a:rPr lang="en-US" altLang="zh-CN" dirty="0"/>
              <a:t>(1) Keep in touch with “customers” </a:t>
            </a:r>
          </a:p>
          <a:p>
            <a:r>
              <a:rPr lang="en-US" altLang="zh-CN" dirty="0"/>
              <a:t>(2) Collect the latest information about    the project and do manage (UML).</a:t>
            </a:r>
            <a:endParaRPr lang="zh-CN" altLang="zh-CN" dirty="0"/>
          </a:p>
          <a:p>
            <a:r>
              <a:rPr lang="en-US" altLang="zh-CN" dirty="0"/>
              <a:t>(3 )Write project report and do presentation</a:t>
            </a:r>
            <a:endParaRPr lang="zh-CN" altLang="zh-CN" dirty="0"/>
          </a:p>
          <a:p>
            <a:r>
              <a:rPr lang="en-US" altLang="zh-CN" dirty="0"/>
              <a:t>(4) Help implement the code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33429" y="5174001"/>
            <a:ext cx="4407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Art Designer</a:t>
            </a:r>
            <a:endParaRPr lang="zh-CN" altLang="zh-CN" sz="2800" b="1" dirty="0"/>
          </a:p>
          <a:p>
            <a:r>
              <a:rPr lang="en-US" altLang="zh-CN" sz="2000" dirty="0"/>
              <a:t>(1) Provide art resource</a:t>
            </a:r>
            <a:endParaRPr lang="zh-CN" altLang="zh-CN" sz="2000" dirty="0"/>
          </a:p>
          <a:p>
            <a:r>
              <a:rPr lang="en-US" altLang="zh-CN" sz="2000" dirty="0"/>
              <a:t>(2) Make cards with </a:t>
            </a:r>
            <a:r>
              <a:rPr lang="en-US" altLang="zh-CN" sz="2000" dirty="0" err="1"/>
              <a:t>SUSTech</a:t>
            </a:r>
            <a:r>
              <a:rPr lang="en-US" altLang="zh-CN" sz="2000" dirty="0"/>
              <a:t> element</a:t>
            </a:r>
            <a:endParaRPr lang="zh-CN" altLang="zh-CN" sz="2000" dirty="0"/>
          </a:p>
          <a:p>
            <a:r>
              <a:rPr lang="en-US" altLang="zh-CN" sz="2000" dirty="0"/>
              <a:t>(3) Design UI in the anaphase</a:t>
            </a:r>
            <a:endParaRPr lang="zh-CN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7528144" y="4725496"/>
            <a:ext cx="4484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Project Deputy Planning and Associated programmer</a:t>
            </a:r>
            <a:endParaRPr lang="zh-CN" altLang="zh-CN" sz="2800" b="1" dirty="0"/>
          </a:p>
          <a:p>
            <a:r>
              <a:rPr lang="en-US" altLang="zh-CN" sz="2000" dirty="0"/>
              <a:t>(1) Solving technical problems</a:t>
            </a:r>
          </a:p>
          <a:p>
            <a:r>
              <a:rPr lang="en-US" altLang="zh-CN" sz="2000" dirty="0"/>
              <a:t>(2) Help Implement the code</a:t>
            </a:r>
            <a:endParaRPr lang="zh-CN" altLang="zh-CN" sz="2000" dirty="0"/>
          </a:p>
          <a:p>
            <a:endParaRPr lang="zh-CN" altLang="zh-CN" sz="1200" dirty="0"/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304321E2-8D1A-49BE-929D-1DA4ED74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51" y="412912"/>
            <a:ext cx="10075265" cy="1314776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Each team member’s responsibility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543942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/>
              <a:t>preparatory phase:</a:t>
            </a:r>
            <a:endParaRPr lang="zh-CN" altLang="zh-CN" sz="2800" b="1" dirty="0"/>
          </a:p>
          <a:p>
            <a:r>
              <a:rPr lang="en-US" altLang="zh-CN" sz="2800" b="1" dirty="0"/>
              <a:t>(before the opening report 2019.10.9</a:t>
            </a:r>
            <a:r>
              <a:rPr lang="en-US" altLang="zh-CN" sz="2000" b="1" dirty="0"/>
              <a:t>)</a:t>
            </a:r>
            <a:endParaRPr lang="zh-CN" altLang="zh-CN" sz="2000" b="1" dirty="0"/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75260" y="205126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4" name="椭圆 33"/>
          <p:cNvSpPr/>
          <p:nvPr/>
        </p:nvSpPr>
        <p:spPr>
          <a:xfrm>
            <a:off x="6137537" y="417410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6" name="椭圆 35"/>
          <p:cNvSpPr/>
          <p:nvPr/>
        </p:nvSpPr>
        <p:spPr>
          <a:xfrm>
            <a:off x="6139907" y="4931369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12479" y="457348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929633" y="1043901"/>
            <a:ext cx="2671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game rule</a:t>
            </a:r>
          </a:p>
          <a:p>
            <a:r>
              <a:rPr lang="en-US" altLang="zh-CN" sz="2400" dirty="0"/>
              <a:t>Art materials</a:t>
            </a:r>
          </a:p>
          <a:p>
            <a:r>
              <a:rPr lang="en-US" altLang="zh-CN" sz="2400" dirty="0"/>
              <a:t>learn APIs</a:t>
            </a:r>
            <a:endParaRPr lang="zh-CN" altLang="zh-CN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prophase:</a:t>
            </a:r>
            <a:endParaRPr lang="zh-CN" altLang="zh-CN" sz="2800" b="1" dirty="0"/>
          </a:p>
          <a:p>
            <a:r>
              <a:rPr lang="en-US" altLang="zh-CN" sz="2800" b="1" dirty="0"/>
              <a:t>(before 11.11</a:t>
            </a:r>
            <a:r>
              <a:rPr lang="en-US" altLang="zh-CN" b="1" dirty="0"/>
              <a:t>)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47660" y="358911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game logic </a:t>
            </a:r>
          </a:p>
          <a:p>
            <a:r>
              <a:rPr lang="en-US" altLang="zh-CN" sz="2400" dirty="0"/>
              <a:t>combine </a:t>
            </a:r>
          </a:p>
          <a:p>
            <a:r>
              <a:rPr lang="en-US" altLang="zh-CN" sz="2400" dirty="0"/>
              <a:t>Implement </a:t>
            </a:r>
          </a:p>
          <a:p>
            <a:r>
              <a:rPr lang="en-US" altLang="zh-CN" sz="2400" dirty="0"/>
              <a:t>so that the whole game can run.</a:t>
            </a:r>
            <a:endParaRPr lang="zh-CN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anaphase:</a:t>
            </a:r>
            <a:endParaRPr lang="zh-CN" altLang="zh-CN" sz="2800" b="1" dirty="0"/>
          </a:p>
          <a:p>
            <a:r>
              <a:rPr lang="en-US" altLang="zh-CN" sz="2800" b="1" dirty="0"/>
              <a:t>(before 12.11</a:t>
            </a:r>
            <a:r>
              <a:rPr lang="zh-CN" altLang="zh-CN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728558" y="5719180"/>
            <a:ext cx="3144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Testing and maintaining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9340323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34" grpId="0" animBg="1"/>
      <p:bldP spid="36" grpId="0" animBg="1"/>
      <p:bldP spid="54" grpId="0" animBg="1"/>
      <p:bldP spid="56" grpId="0" animBg="1"/>
      <p:bldP spid="64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bkuser\Desktop\图片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48" y="-1324863"/>
            <a:ext cx="5640251" cy="8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16191" y="1789276"/>
            <a:ext cx="6740140" cy="725719"/>
            <a:chOff x="1111172" y="1596566"/>
            <a:chExt cx="6740140" cy="725719"/>
          </a:xfrm>
        </p:grpSpPr>
        <p:sp>
          <p:nvSpPr>
            <p:cNvPr id="9" name="矩形 8"/>
            <p:cNvSpPr/>
            <p:nvPr/>
          </p:nvSpPr>
          <p:spPr>
            <a:xfrm>
              <a:off x="1111172" y="1726283"/>
              <a:ext cx="2973688" cy="466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07374" y="1596566"/>
              <a:ext cx="3243938" cy="72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梯形 22"/>
            <p:cNvSpPr/>
            <p:nvPr/>
          </p:nvSpPr>
          <p:spPr>
            <a:xfrm rot="16200000">
              <a:off x="3985074" y="1699984"/>
              <a:ext cx="722086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6190" y="2887254"/>
            <a:ext cx="6740141" cy="725719"/>
            <a:chOff x="1111171" y="2545437"/>
            <a:chExt cx="6740141" cy="725719"/>
          </a:xfrm>
        </p:grpSpPr>
        <p:sp>
          <p:nvSpPr>
            <p:cNvPr id="16" name="矩形 15"/>
            <p:cNvSpPr/>
            <p:nvPr/>
          </p:nvSpPr>
          <p:spPr>
            <a:xfrm>
              <a:off x="4607374" y="2545437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11171" y="2675937"/>
              <a:ext cx="2973687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梯形 24"/>
            <p:cNvSpPr/>
            <p:nvPr/>
          </p:nvSpPr>
          <p:spPr>
            <a:xfrm rot="16200000">
              <a:off x="3985073" y="2648813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6190" y="3831053"/>
            <a:ext cx="6740141" cy="726501"/>
            <a:chOff x="1111171" y="3494308"/>
            <a:chExt cx="6740141" cy="726501"/>
          </a:xfrm>
        </p:grpSpPr>
        <p:sp>
          <p:nvSpPr>
            <p:cNvPr id="17" name="矩形 16"/>
            <p:cNvSpPr/>
            <p:nvPr/>
          </p:nvSpPr>
          <p:spPr>
            <a:xfrm>
              <a:off x="4607374" y="3494308"/>
              <a:ext cx="3243938" cy="7257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11171" y="3624807"/>
              <a:ext cx="2973687" cy="4666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梯形 26"/>
            <p:cNvSpPr/>
            <p:nvPr/>
          </p:nvSpPr>
          <p:spPr>
            <a:xfrm rot="16200000">
              <a:off x="3985073" y="3598508"/>
              <a:ext cx="722086" cy="522515"/>
            </a:xfrm>
            <a:prstGeom prst="trapezoi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16191" y="4800097"/>
            <a:ext cx="6740140" cy="725719"/>
            <a:chOff x="1111172" y="4443179"/>
            <a:chExt cx="6740140" cy="725719"/>
          </a:xfrm>
        </p:grpSpPr>
        <p:sp>
          <p:nvSpPr>
            <p:cNvPr id="18" name="矩形 17"/>
            <p:cNvSpPr/>
            <p:nvPr/>
          </p:nvSpPr>
          <p:spPr>
            <a:xfrm>
              <a:off x="4607374" y="4443179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11172" y="4572896"/>
              <a:ext cx="2973688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梯形 28"/>
            <p:cNvSpPr/>
            <p:nvPr/>
          </p:nvSpPr>
          <p:spPr>
            <a:xfrm rot="16200000">
              <a:off x="3985074" y="4546597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6190" y="5808910"/>
            <a:ext cx="6740141" cy="728060"/>
            <a:chOff x="1111171" y="5390490"/>
            <a:chExt cx="6740141" cy="728060"/>
          </a:xfrm>
        </p:grpSpPr>
        <p:sp>
          <p:nvSpPr>
            <p:cNvPr id="19" name="矩形 18"/>
            <p:cNvSpPr/>
            <p:nvPr/>
          </p:nvSpPr>
          <p:spPr>
            <a:xfrm>
              <a:off x="4607374" y="5391268"/>
              <a:ext cx="3243938" cy="7272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11171" y="5529550"/>
              <a:ext cx="2973688" cy="467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/>
            <p:cNvSpPr/>
            <p:nvPr/>
          </p:nvSpPr>
          <p:spPr>
            <a:xfrm rot="16200000">
              <a:off x="3984296" y="5491053"/>
              <a:ext cx="723642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C3CD3BD-2285-44DC-9560-2E9D0BE14AEE}"/>
              </a:ext>
            </a:extLst>
          </p:cNvPr>
          <p:cNvSpPr/>
          <p:nvPr/>
        </p:nvSpPr>
        <p:spPr>
          <a:xfrm>
            <a:off x="2756217" y="251379"/>
            <a:ext cx="90685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Difficulties have been overcome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05D29D1E-FC7F-41DA-A437-E558ED4E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90" y="1388302"/>
            <a:ext cx="11216258" cy="521831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Network framework</a:t>
            </a:r>
          </a:p>
          <a:p>
            <a:endParaRPr lang="zh-CN" altLang="zh-CN" b="1" dirty="0"/>
          </a:p>
          <a:p>
            <a:r>
              <a:rPr lang="en-US" altLang="zh-CN" b="1" dirty="0"/>
              <a:t>Communication between Client and server</a:t>
            </a:r>
          </a:p>
          <a:p>
            <a:endParaRPr lang="zh-CN" altLang="zh-CN" b="1" dirty="0"/>
          </a:p>
          <a:p>
            <a:r>
              <a:rPr lang="en-US" altLang="zh-CN" b="1" dirty="0"/>
              <a:t>Sticky package, half package </a:t>
            </a:r>
          </a:p>
          <a:p>
            <a:endParaRPr lang="zh-CN" altLang="zh-CN" b="1" dirty="0"/>
          </a:p>
          <a:p>
            <a:r>
              <a:rPr lang="en-US" altLang="zh-CN" b="1" dirty="0"/>
              <a:t>Interactive between server and database </a:t>
            </a:r>
          </a:p>
          <a:p>
            <a:endParaRPr lang="zh-CN" altLang="zh-CN" b="1" dirty="0"/>
          </a:p>
          <a:p>
            <a:r>
              <a:rPr lang="en-US" altLang="zh-CN" b="1" dirty="0"/>
              <a:t>Send complete data at the end of </a:t>
            </a:r>
            <a:r>
              <a:rPr lang="en-US" altLang="zh-CN" b="1" dirty="0" err="1"/>
              <a:t>commu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94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5BD46F-33C0-40FD-BD09-83A395462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223"/>
            <a:ext cx="4171950" cy="3122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E3223E-9C98-4A9C-A2B9-C7503E833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344" y="144675"/>
            <a:ext cx="8580654" cy="4867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25D1C5-AB4E-494D-B0F8-4D790F7AF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77" y="144675"/>
            <a:ext cx="4464257" cy="531929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AEADEE-0D84-4BC1-B914-B7B43D3EA83B}"/>
              </a:ext>
            </a:extLst>
          </p:cNvPr>
          <p:cNvSpPr/>
          <p:nvPr/>
        </p:nvSpPr>
        <p:spPr>
          <a:xfrm>
            <a:off x="6300868" y="5296611"/>
            <a:ext cx="5553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Server-side code screenshot</a:t>
            </a:r>
          </a:p>
        </p:txBody>
      </p:sp>
    </p:spTree>
    <p:extLst>
      <p:ext uri="{BB962C8B-B14F-4D97-AF65-F5344CB8AC3E}">
        <p14:creationId xmlns:p14="http://schemas.microsoft.com/office/powerpoint/2010/main" val="232669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社交网站的手机截图&#10;&#10;描述已自动生成">
            <a:extLst>
              <a:ext uri="{FF2B5EF4-FFF2-40B4-BE49-F238E27FC236}">
                <a16:creationId xmlns:a16="http://schemas.microsoft.com/office/drawing/2014/main" id="{3C2BAEED-B6FE-400F-B036-8AD9EDF6E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84" y="0"/>
            <a:ext cx="7231116" cy="4892103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7F120895-33A6-4D39-BC24-ADB4B019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0218">
            <a:off x="919635" y="966247"/>
            <a:ext cx="6526093" cy="5213732"/>
          </a:xfrm>
          <a:prstGeom prst="rect">
            <a:avLst/>
          </a:prstGeom>
        </p:spPr>
      </p:pic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5FE3C4F4-1990-43B2-A97B-3616CA618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56" y="705281"/>
            <a:ext cx="6855747" cy="4823324"/>
          </a:xfrm>
          <a:prstGeom prst="rect">
            <a:avLst/>
          </a:prstGeom>
        </p:spPr>
      </p:pic>
      <p:pic>
        <p:nvPicPr>
          <p:cNvPr id="13" name="图片 12" descr="图片包含 游戏机&#10;&#10;描述已自动生成">
            <a:extLst>
              <a:ext uri="{FF2B5EF4-FFF2-40B4-BE49-F238E27FC236}">
                <a16:creationId xmlns:a16="http://schemas.microsoft.com/office/drawing/2014/main" id="{44792C9E-0A42-4342-963E-6FD2405B4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4039">
            <a:off x="2404379" y="924938"/>
            <a:ext cx="7245786" cy="483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7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6129037" y="2142112"/>
            <a:ext cx="5155868" cy="2529073"/>
            <a:chOff x="5323495" y="2565399"/>
            <a:chExt cx="5155868" cy="2529073"/>
          </a:xfrm>
        </p:grpSpPr>
        <p:grpSp>
          <p:nvGrpSpPr>
            <p:cNvPr id="32" name="组合 31"/>
            <p:cNvGrpSpPr/>
            <p:nvPr/>
          </p:nvGrpSpPr>
          <p:grpSpPr>
            <a:xfrm>
              <a:off x="6409666" y="2565399"/>
              <a:ext cx="4069697" cy="2529073"/>
              <a:chOff x="2711429" y="1694543"/>
              <a:chExt cx="5068229" cy="3149601"/>
            </a:xfrm>
          </p:grpSpPr>
          <p:sp>
            <p:nvSpPr>
              <p:cNvPr id="23" name="矩形 22"/>
              <p:cNvSpPr/>
              <p:nvPr/>
            </p:nvSpPr>
            <p:spPr>
              <a:xfrm rot="2718682">
                <a:off x="2711429" y="1694543"/>
                <a:ext cx="1204686" cy="1204686"/>
              </a:xfrm>
              <a:prstGeom prst="rect">
                <a:avLst/>
              </a:prstGeom>
              <a:solidFill>
                <a:srgbClr val="ED6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2718682">
                <a:off x="4615543" y="3624944"/>
                <a:ext cx="1204686" cy="120468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2718682">
                <a:off x="5595257" y="2659744"/>
                <a:ext cx="1204686" cy="120468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 rot="2718682">
                <a:off x="6574972" y="1709057"/>
                <a:ext cx="1204686" cy="120468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 rot="2718682">
                <a:off x="6541428" y="3639458"/>
                <a:ext cx="1204686" cy="1204686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5323495" y="3651972"/>
              <a:ext cx="1553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文本框 26"/>
          <p:cNvSpPr txBox="1"/>
          <p:nvPr/>
        </p:nvSpPr>
        <p:spPr>
          <a:xfrm>
            <a:off x="2398189" y="370256"/>
            <a:ext cx="717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Some functions that can extend</a:t>
            </a:r>
            <a:endParaRPr lang="zh-CN" altLang="en-US" sz="48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pic>
        <p:nvPicPr>
          <p:cNvPr id="1026" name="Picture 2" descr="C:\Users\nbkuser\Desktop\图片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50" y="396655"/>
            <a:ext cx="5575836" cy="60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FD51AEC9-FAFD-4FFD-B4CB-CD9DE2B3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50" y="1953434"/>
            <a:ext cx="5575837" cy="4440928"/>
          </a:xfrm>
        </p:spPr>
        <p:txBody>
          <a:bodyPr>
            <a:normAutofit lnSpcReduction="10000"/>
          </a:bodyPr>
          <a:lstStyle/>
          <a:p>
            <a:pPr lvl="0"/>
            <a:r>
              <a:rPr lang="en-US" altLang="zh-CN" dirty="0"/>
              <a:t>develop PVE mahjong game</a:t>
            </a:r>
            <a:endParaRPr lang="zh-CN" altLang="zh-CN" dirty="0"/>
          </a:p>
          <a:p>
            <a:pPr lvl="0"/>
            <a:r>
              <a:rPr lang="en-US" altLang="zh-CN" dirty="0"/>
              <a:t>develop the account system </a:t>
            </a:r>
            <a:endParaRPr lang="zh-CN" altLang="zh-CN" dirty="0"/>
          </a:p>
          <a:p>
            <a:pPr lvl="0"/>
            <a:r>
              <a:rPr lang="en-US" altLang="zh-CN" dirty="0"/>
              <a:t>develop shop system</a:t>
            </a:r>
            <a:endParaRPr lang="zh-CN" altLang="zh-CN" dirty="0"/>
          </a:p>
          <a:p>
            <a:pPr lvl="0"/>
            <a:r>
              <a:rPr lang="en-US" altLang="zh-CN" dirty="0"/>
              <a:t>develop section level system</a:t>
            </a:r>
            <a:endParaRPr lang="zh-CN" altLang="zh-CN" dirty="0"/>
          </a:p>
          <a:p>
            <a:pPr lvl="0"/>
            <a:r>
              <a:rPr lang="en-US" altLang="zh-CN" dirty="0"/>
              <a:t>develop skin system</a:t>
            </a:r>
            <a:endParaRPr lang="zh-CN" altLang="zh-CN" dirty="0"/>
          </a:p>
          <a:p>
            <a:pPr lvl="0"/>
            <a:r>
              <a:rPr lang="en-US" altLang="zh-CN" dirty="0"/>
              <a:t>develop “agent mode” in </a:t>
            </a:r>
            <a:r>
              <a:rPr lang="en-US" altLang="zh-CN" dirty="0" err="1"/>
              <a:t>pvp</a:t>
            </a:r>
            <a:r>
              <a:rPr lang="en-US" altLang="zh-CN" dirty="0"/>
              <a:t> play</a:t>
            </a:r>
            <a:endParaRPr lang="zh-CN" altLang="zh-CN" dirty="0"/>
          </a:p>
          <a:p>
            <a:pPr lvl="0"/>
            <a:r>
              <a:rPr lang="en-US" altLang="zh-CN" dirty="0"/>
              <a:t>develop “watch record” after a play</a:t>
            </a:r>
            <a:endParaRPr lang="zh-CN" altLang="zh-CN" dirty="0"/>
          </a:p>
          <a:p>
            <a:pPr lvl="0"/>
            <a:r>
              <a:rPr lang="en-US" altLang="zh-CN" dirty="0"/>
              <a:t>develop “chat” in </a:t>
            </a:r>
            <a:r>
              <a:rPr lang="en-US" altLang="zh-CN" dirty="0" err="1"/>
              <a:t>pvp</a:t>
            </a:r>
            <a:r>
              <a:rPr lang="en-US" altLang="zh-CN" dirty="0"/>
              <a:t> play</a:t>
            </a:r>
            <a:endParaRPr lang="zh-CN" altLang="zh-CN" dirty="0"/>
          </a:p>
          <a:p>
            <a:pPr lvl="0"/>
            <a:r>
              <a:rPr lang="en-US" altLang="zh-CN" dirty="0"/>
              <a:t>develop “observer” mode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213579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70220南科大\2017yannis\学校风景、建筑物\DSC_0071副本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3" b="-14006"/>
          <a:stretch>
            <a:fillRect/>
          </a:stretch>
        </p:blipFill>
        <p:spPr bwMode="auto">
          <a:xfrm>
            <a:off x="0" y="2680025"/>
            <a:ext cx="12425762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 rot="5400000">
            <a:off x="5703742" y="2567987"/>
            <a:ext cx="1090371" cy="930762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8516643" y="1983723"/>
            <a:ext cx="1953386" cy="1592312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2517925" y="1453998"/>
            <a:ext cx="2709860" cy="2348382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17841" y="2503105"/>
            <a:ext cx="1953386" cy="1592312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147034" y="1722403"/>
            <a:ext cx="141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</a:rPr>
              <a:t>.Net</a:t>
            </a:r>
            <a:r>
              <a:rPr lang="en-US" altLang="zh-CN" sz="3600" dirty="0">
                <a:solidFill>
                  <a:schemeClr val="bg1"/>
                </a:solidFill>
              </a:rPr>
              <a:t> socket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63721" y="2288301"/>
            <a:ext cx="185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UGUI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CB0D34-C887-4618-8854-6EF7B9DD71DB}"/>
              </a:ext>
            </a:extLst>
          </p:cNvPr>
          <p:cNvSpPr/>
          <p:nvPr/>
        </p:nvSpPr>
        <p:spPr>
          <a:xfrm>
            <a:off x="2654692" y="344380"/>
            <a:ext cx="3640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APIs we use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BFF566-03D6-4973-ADF6-3FA4E3742D86}"/>
              </a:ext>
            </a:extLst>
          </p:cNvPr>
          <p:cNvSpPr/>
          <p:nvPr/>
        </p:nvSpPr>
        <p:spPr>
          <a:xfrm>
            <a:off x="875309" y="2826329"/>
            <a:ext cx="1191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Unity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40854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bkuser\Desktop\图片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48" y="-1324863"/>
            <a:ext cx="5640251" cy="8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52383" y="1726501"/>
            <a:ext cx="6740140" cy="725719"/>
            <a:chOff x="1111172" y="1596566"/>
            <a:chExt cx="6740140" cy="725719"/>
          </a:xfrm>
        </p:grpSpPr>
        <p:sp>
          <p:nvSpPr>
            <p:cNvPr id="9" name="矩形 8"/>
            <p:cNvSpPr/>
            <p:nvPr/>
          </p:nvSpPr>
          <p:spPr>
            <a:xfrm>
              <a:off x="1111172" y="1726283"/>
              <a:ext cx="2973688" cy="466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07374" y="1596566"/>
              <a:ext cx="3243938" cy="72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梯形 22"/>
            <p:cNvSpPr/>
            <p:nvPr/>
          </p:nvSpPr>
          <p:spPr>
            <a:xfrm rot="16200000">
              <a:off x="3985074" y="1699984"/>
              <a:ext cx="722086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3217" y="2675977"/>
            <a:ext cx="6740141" cy="725719"/>
            <a:chOff x="1111171" y="2545437"/>
            <a:chExt cx="6740141" cy="725719"/>
          </a:xfrm>
        </p:grpSpPr>
        <p:sp>
          <p:nvSpPr>
            <p:cNvPr id="16" name="矩形 15"/>
            <p:cNvSpPr/>
            <p:nvPr/>
          </p:nvSpPr>
          <p:spPr>
            <a:xfrm>
              <a:off x="4607374" y="2545437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11171" y="2675937"/>
              <a:ext cx="2973687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梯形 24"/>
            <p:cNvSpPr/>
            <p:nvPr/>
          </p:nvSpPr>
          <p:spPr>
            <a:xfrm rot="16200000">
              <a:off x="3985073" y="2648813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00808" y="3630344"/>
            <a:ext cx="6740141" cy="726501"/>
            <a:chOff x="1111171" y="3494308"/>
            <a:chExt cx="6740141" cy="726501"/>
          </a:xfrm>
        </p:grpSpPr>
        <p:sp>
          <p:nvSpPr>
            <p:cNvPr id="17" name="矩形 16"/>
            <p:cNvSpPr/>
            <p:nvPr/>
          </p:nvSpPr>
          <p:spPr>
            <a:xfrm>
              <a:off x="4607374" y="3494308"/>
              <a:ext cx="3243938" cy="7257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11171" y="3624807"/>
              <a:ext cx="2973687" cy="4666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梯形 26"/>
            <p:cNvSpPr/>
            <p:nvPr/>
          </p:nvSpPr>
          <p:spPr>
            <a:xfrm rot="16200000">
              <a:off x="3985073" y="3598508"/>
              <a:ext cx="722086" cy="522515"/>
            </a:xfrm>
            <a:prstGeom prst="trapezoi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00808" y="4675039"/>
            <a:ext cx="6740140" cy="725719"/>
            <a:chOff x="1111172" y="4443179"/>
            <a:chExt cx="6740140" cy="725719"/>
          </a:xfrm>
        </p:grpSpPr>
        <p:sp>
          <p:nvSpPr>
            <p:cNvPr id="18" name="矩形 17"/>
            <p:cNvSpPr/>
            <p:nvPr/>
          </p:nvSpPr>
          <p:spPr>
            <a:xfrm>
              <a:off x="4607374" y="4443179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11172" y="4572896"/>
              <a:ext cx="2973688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梯形 28"/>
            <p:cNvSpPr/>
            <p:nvPr/>
          </p:nvSpPr>
          <p:spPr>
            <a:xfrm rot="16200000">
              <a:off x="3985074" y="4546597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0807" y="5718952"/>
            <a:ext cx="6740141" cy="728060"/>
            <a:chOff x="1111171" y="5390490"/>
            <a:chExt cx="6740141" cy="728060"/>
          </a:xfrm>
        </p:grpSpPr>
        <p:sp>
          <p:nvSpPr>
            <p:cNvPr id="19" name="矩形 18"/>
            <p:cNvSpPr/>
            <p:nvPr/>
          </p:nvSpPr>
          <p:spPr>
            <a:xfrm>
              <a:off x="4607374" y="5391268"/>
              <a:ext cx="3243938" cy="7272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11171" y="5529550"/>
              <a:ext cx="2973688" cy="467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/>
            <p:cNvSpPr/>
            <p:nvPr/>
          </p:nvSpPr>
          <p:spPr>
            <a:xfrm rot="16200000">
              <a:off x="3984296" y="5491053"/>
              <a:ext cx="723642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C3CD3BD-2285-44DC-9560-2E9D0BE14AEE}"/>
              </a:ext>
            </a:extLst>
          </p:cNvPr>
          <p:cNvSpPr/>
          <p:nvPr/>
        </p:nvSpPr>
        <p:spPr>
          <a:xfrm>
            <a:off x="2711246" y="245479"/>
            <a:ext cx="29290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Feasibility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05D29D1E-FC7F-41DA-A437-E558ED4E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41" y="1224275"/>
            <a:ext cx="11216258" cy="521831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Lack of familiarity with APIs </a:t>
            </a:r>
          </a:p>
          <a:p>
            <a:endParaRPr lang="zh-CN" altLang="zh-CN" b="1" dirty="0"/>
          </a:p>
          <a:p>
            <a:r>
              <a:rPr lang="en-US" altLang="zh-CN" b="1" dirty="0"/>
              <a:t>Unable to deliver on performance </a:t>
            </a:r>
          </a:p>
          <a:p>
            <a:endParaRPr lang="zh-CN" altLang="zh-CN" b="1" dirty="0"/>
          </a:p>
          <a:p>
            <a:r>
              <a:rPr lang="en-US" altLang="zh-CN" b="1" dirty="0"/>
              <a:t>Cost excessive </a:t>
            </a:r>
          </a:p>
          <a:p>
            <a:endParaRPr lang="zh-CN" altLang="zh-CN" b="1" dirty="0"/>
          </a:p>
          <a:p>
            <a:r>
              <a:rPr lang="en-US" altLang="zh-CN" b="1" dirty="0"/>
              <a:t>Too many features (prioritize) </a:t>
            </a:r>
          </a:p>
          <a:p>
            <a:endParaRPr lang="zh-CN" altLang="zh-CN" b="1" dirty="0"/>
          </a:p>
          <a:p>
            <a:r>
              <a:rPr lang="en-US" altLang="zh-CN" b="1" dirty="0"/>
              <a:t>Third party APIs/service may not be reliable</a:t>
            </a:r>
            <a:endParaRPr lang="zh-CN" altLang="zh-CN" b="1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04190-FCE1-458B-9FFB-12DFD4E5DB2A}"/>
              </a:ext>
            </a:extLst>
          </p:cNvPr>
          <p:cNvSpPr/>
          <p:nvPr/>
        </p:nvSpPr>
        <p:spPr>
          <a:xfrm>
            <a:off x="2158689" y="1113198"/>
            <a:ext cx="403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Things that may lead us to fail </a:t>
            </a:r>
            <a:r>
              <a:rPr lang="en-US" altLang="zh-CN" dirty="0"/>
              <a:t>: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298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78B8D30-B651-4CE2-B3E4-BFF1359C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510413"/>
            <a:ext cx="9589008" cy="1180275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>
                <a:latin typeface="Ink Free" panose="03080402000500000000" pitchFamily="66" charset="0"/>
              </a:rPr>
              <a:t>However, we are still confident that we can complete the project, for the reason that: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053E37-CC26-4D07-A11F-411F950EE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138" y="1690688"/>
            <a:ext cx="10482262" cy="3910012"/>
          </a:xfrm>
        </p:spPr>
        <p:txBody>
          <a:bodyPr>
            <a:normAutofit/>
          </a:bodyPr>
          <a:lstStyle/>
          <a:p>
            <a:r>
              <a:rPr lang="en-US" altLang="zh-CN" dirty="0"/>
              <a:t>1.Have clear division of every member’s responsibility and scientific management system.</a:t>
            </a:r>
            <a:endParaRPr lang="zh-CN" altLang="zh-CN" dirty="0"/>
          </a:p>
          <a:p>
            <a:r>
              <a:rPr lang="en-US" altLang="zh-CN" dirty="0"/>
              <a:t>2. Have completed in time and have master the basic knowledge of the tools and APIs we will use.</a:t>
            </a:r>
            <a:endParaRPr lang="zh-CN" altLang="zh-CN" dirty="0"/>
          </a:p>
          <a:p>
            <a:r>
              <a:rPr lang="en-US" altLang="zh-CN" dirty="0"/>
              <a:t>3.There are no much cost, maybe the only cost is our time!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4.We will first develop the basic version and make sure it can run well, then will we consider developing other extensive function</a:t>
            </a:r>
            <a:endParaRPr lang="zh-CN" altLang="zh-CN" dirty="0"/>
          </a:p>
          <a:p>
            <a:r>
              <a:rPr lang="en-US" altLang="zh-CN" dirty="0"/>
              <a:t>5. All the APIs we used are sophisticated and legal software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70220南科大\2017yannis\学校风景、建筑物\DSC_0071副本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3" b="-14006"/>
          <a:stretch>
            <a:fillRect/>
          </a:stretch>
        </p:blipFill>
        <p:spPr bwMode="auto">
          <a:xfrm>
            <a:off x="0" y="2506194"/>
            <a:ext cx="12425762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 rot="5400000">
            <a:off x="8373124" y="2579749"/>
            <a:ext cx="874768" cy="823738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10514302" y="1549005"/>
            <a:ext cx="1393724" cy="1261802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4490579" y="2824986"/>
            <a:ext cx="1644942" cy="1391995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3161" y="2288568"/>
            <a:ext cx="2102253" cy="1868886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5E7F010B-E391-4117-A970-B4DD693E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071" y="731702"/>
            <a:ext cx="3261929" cy="315400"/>
          </a:xfrm>
        </p:spPr>
        <p:txBody>
          <a:bodyPr>
            <a:normAutofit fontScale="90000"/>
          </a:bodyPr>
          <a:lstStyle/>
          <a:p>
            <a:r>
              <a:rPr lang="en-US" altLang="zh-CN" sz="5300" b="1" dirty="0">
                <a:latin typeface="MV Boli" panose="02000500030200090000" pitchFamily="2" charset="0"/>
                <a:cs typeface="MV Boli" panose="02000500030200090000" pitchFamily="2" charset="0"/>
              </a:rPr>
              <a:t>References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C3503272-4F3D-4CD6-AEBC-09C2B46EF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428" y="1006586"/>
            <a:ext cx="10488380" cy="1574742"/>
          </a:xfrm>
        </p:spPr>
        <p:txBody>
          <a:bodyPr/>
          <a:lstStyle/>
          <a:p>
            <a:r>
              <a:rPr lang="zh-CN" altLang="zh-CN" dirty="0"/>
              <a:t>中国麻将竞赛规则</a:t>
            </a:r>
            <a:r>
              <a:rPr lang="en-US" altLang="zh-CN" dirty="0"/>
              <a:t>   </a:t>
            </a:r>
            <a:r>
              <a:rPr lang="en-US" altLang="zh-CN" u="sng" dirty="0">
                <a:hlinkClick r:id="rId4"/>
              </a:rPr>
              <a:t>http://www.xqbase.com/other/mahjongg.htm</a:t>
            </a:r>
            <a:endParaRPr lang="zh-CN" altLang="zh-CN" dirty="0"/>
          </a:p>
          <a:p>
            <a:r>
              <a:rPr lang="zh-CN" altLang="zh-CN" dirty="0"/>
              <a:t>麻将基本术语中英文对照</a:t>
            </a:r>
            <a:endParaRPr lang="en-US" altLang="zh-CN" dirty="0"/>
          </a:p>
          <a:p>
            <a:r>
              <a:rPr lang="en-US" altLang="zh-CN" u="sng" dirty="0">
                <a:hlinkClick r:id="rId5"/>
              </a:rPr>
              <a:t>http://www.xqbase.com/other/mahjongg_english.htm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342297"/>
      </p:ext>
    </p:extLst>
  </p:cSld>
  <p:clrMapOvr>
    <a:masterClrMapping/>
  </p:clrMapOvr>
  <p:transition spd="slow" advTm="3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16686" y="696286"/>
            <a:ext cx="449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Motivation</a:t>
            </a:r>
            <a:endParaRPr lang="zh-CN" altLang="en-US" sz="4800" b="1" dirty="0">
              <a:solidFill>
                <a:srgbClr val="ED6C00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pic>
        <p:nvPicPr>
          <p:cNvPr id="9" name="Picture 3" descr="F:\20170220南科大\2017yannis\校名+logo\英文logo（背景透2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-141864" y="-17162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AF942A9-38EC-4BC6-9993-5979F526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83" y="20339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 the development of the number of students in </a:t>
            </a:r>
            <a:r>
              <a:rPr lang="en-US" altLang="zh-CN" dirty="0" err="1"/>
              <a:t>SUSTech</a:t>
            </a:r>
            <a:r>
              <a:rPr lang="en-US" altLang="zh-CN" dirty="0"/>
              <a:t>, there is an urgent needs to develop more kinds of recreational activities for </a:t>
            </a:r>
            <a:r>
              <a:rPr lang="en-US" altLang="zh-CN" dirty="0" err="1"/>
              <a:t>SUSTech</a:t>
            </a:r>
            <a:r>
              <a:rPr lang="en-US" altLang="zh-CN" dirty="0"/>
              <a:t> students to relax and have fun.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there is a recreation game where the background and some game elements comes from </a:t>
            </a:r>
            <a:r>
              <a:rPr lang="en-US" altLang="zh-CN" dirty="0" err="1"/>
              <a:t>SUSTech</a:t>
            </a:r>
            <a:r>
              <a:rPr lang="en-US" altLang="zh-CN" dirty="0"/>
              <a:t>, not only can it </a:t>
            </a:r>
            <a:r>
              <a:rPr lang="en-US" altLang="zh-CN" b="1" dirty="0"/>
              <a:t>enrich students’ campus life</a:t>
            </a:r>
            <a:r>
              <a:rPr lang="en-US" altLang="zh-CN" dirty="0"/>
              <a:t>, but also it </a:t>
            </a:r>
            <a:r>
              <a:rPr lang="en-US" altLang="zh-CN" b="1" dirty="0"/>
              <a:t>enhance students’ campus identity</a:t>
            </a:r>
            <a:r>
              <a:rPr lang="en-US" altLang="zh-CN" dirty="0"/>
              <a:t> pretty well.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 advTm="3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bkuser\Desktop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186" y="-507690"/>
            <a:ext cx="15271531" cy="98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9" y="2875002"/>
            <a:ext cx="8646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300" dirty="0">
                <a:solidFill>
                  <a:schemeClr val="bg1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rPr>
              <a:t>THANK YOU</a:t>
            </a:r>
            <a:endParaRPr lang="zh-CN" altLang="en-US" sz="6600" b="1" spc="3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167" y="4074570"/>
            <a:ext cx="531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6388031" y="3052496"/>
            <a:ext cx="4848251" cy="2529073"/>
            <a:chOff x="1741850" y="1694543"/>
            <a:chExt cx="6037808" cy="3149601"/>
          </a:xfrm>
        </p:grpSpPr>
        <p:sp>
          <p:nvSpPr>
            <p:cNvPr id="23" name="矩形 22"/>
            <p:cNvSpPr/>
            <p:nvPr/>
          </p:nvSpPr>
          <p:spPr>
            <a:xfrm rot="2718682">
              <a:off x="2711429" y="1694543"/>
              <a:ext cx="1204686" cy="1204686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2718682">
              <a:off x="4615543" y="3624944"/>
              <a:ext cx="1204686" cy="120468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2718682">
              <a:off x="1741850" y="2652484"/>
              <a:ext cx="1204686" cy="120468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18682">
              <a:off x="5595257" y="2659744"/>
              <a:ext cx="1204686" cy="120468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2718682">
              <a:off x="6574972" y="1709057"/>
              <a:ext cx="1204686" cy="120468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2718682">
              <a:off x="6541428" y="3639458"/>
              <a:ext cx="1204686" cy="1204686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C:\Users\nbkuser\Desktop\图片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1669"/>
            <a:ext cx="5486400" cy="59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标题 1">
            <a:extLst>
              <a:ext uri="{FF2B5EF4-FFF2-40B4-BE49-F238E27FC236}">
                <a16:creationId xmlns:a16="http://schemas.microsoft.com/office/drawing/2014/main" id="{B9B705BC-F74D-4926-8AA3-D8552624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009" y="684142"/>
            <a:ext cx="7081905" cy="993856"/>
          </a:xfrm>
        </p:spPr>
        <p:txBody>
          <a:bodyPr>
            <a:normAutofit fontScale="90000"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The Product We will make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32112032-9335-444F-B136-B7841E719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44" y="2325789"/>
            <a:ext cx="5880177" cy="473457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Our group is devoted to develop an </a:t>
            </a:r>
            <a:r>
              <a:rPr lang="en-US" altLang="zh-CN" b="1" dirty="0"/>
              <a:t>Online Mahjong game with </a:t>
            </a:r>
            <a:r>
              <a:rPr lang="en-US" altLang="zh-CN" b="1" dirty="0" err="1"/>
              <a:t>SUSTech</a:t>
            </a:r>
            <a:r>
              <a:rPr lang="en-US" altLang="zh-CN" b="1" dirty="0"/>
              <a:t> elements</a:t>
            </a:r>
            <a:r>
              <a:rPr lang="en-US" altLang="zh-CN" dirty="0"/>
              <a:t> and try to fulfil this mission. </a:t>
            </a:r>
          </a:p>
          <a:p>
            <a:endParaRPr lang="en-US" altLang="zh-CN" dirty="0"/>
          </a:p>
          <a:p>
            <a:r>
              <a:rPr lang="en-US" altLang="zh-CN" dirty="0"/>
              <a:t>An online game combined with the basic Mahjong rules and </a:t>
            </a:r>
            <a:r>
              <a:rPr lang="en-US" altLang="zh-CN" dirty="0" err="1"/>
              <a:t>SUSTech</a:t>
            </a:r>
            <a:r>
              <a:rPr lang="en-US" altLang="zh-CN" dirty="0"/>
              <a:t> background. </a:t>
            </a:r>
          </a:p>
          <a:p>
            <a:endParaRPr lang="en-US" altLang="zh-CN" dirty="0"/>
          </a:p>
          <a:p>
            <a:r>
              <a:rPr lang="en-US" altLang="zh-CN" dirty="0"/>
              <a:t>Download the client-side (.exe file) first and play with other users on the platform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823424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022975" y="3510053"/>
            <a:ext cx="4645025" cy="1968500"/>
            <a:chOff x="6070600" y="3703995"/>
            <a:chExt cx="4645025" cy="1968500"/>
          </a:xfrm>
        </p:grpSpPr>
        <p:sp>
          <p:nvSpPr>
            <p:cNvPr id="7" name="矩形 6"/>
            <p:cNvSpPr/>
            <p:nvPr/>
          </p:nvSpPr>
          <p:spPr>
            <a:xfrm>
              <a:off x="6070600" y="3703995"/>
              <a:ext cx="4610100" cy="19685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83725" y="4131646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9483725" y="3929975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022975" y="1572240"/>
            <a:ext cx="4691062" cy="2445356"/>
            <a:chOff x="6088063" y="1572249"/>
            <a:chExt cx="4691062" cy="2445356"/>
          </a:xfrm>
        </p:grpSpPr>
        <p:sp>
          <p:nvSpPr>
            <p:cNvPr id="8" name="矩形 7"/>
            <p:cNvSpPr/>
            <p:nvPr/>
          </p:nvSpPr>
          <p:spPr>
            <a:xfrm>
              <a:off x="6088063" y="1572249"/>
              <a:ext cx="4610100" cy="19685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9817101" y="3703995"/>
              <a:ext cx="581025" cy="313610"/>
            </a:xfrm>
            <a:prstGeom prst="triangl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547225" y="2177176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10829" y="2204161"/>
              <a:ext cx="2495550" cy="99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4400" b="1" dirty="0"/>
                <a:t>faculties</a:t>
              </a:r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9486900" y="2014061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316757" y="1578690"/>
            <a:ext cx="5103811" cy="1968500"/>
            <a:chOff x="1350963" y="1801517"/>
            <a:chExt cx="5103811" cy="1968500"/>
          </a:xfrm>
        </p:grpSpPr>
        <p:sp>
          <p:nvSpPr>
            <p:cNvPr id="6" name="矩形 5"/>
            <p:cNvSpPr/>
            <p:nvPr/>
          </p:nvSpPr>
          <p:spPr>
            <a:xfrm>
              <a:off x="1460500" y="1801517"/>
              <a:ext cx="4610100" cy="19685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947311" y="2108736"/>
              <a:ext cx="630752" cy="384175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50963" y="2074346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2517775" y="1890951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385888" y="3204050"/>
            <a:ext cx="4702175" cy="2260601"/>
            <a:chOff x="1385888" y="3411894"/>
            <a:chExt cx="4702175" cy="2260601"/>
          </a:xfrm>
        </p:grpSpPr>
        <p:sp>
          <p:nvSpPr>
            <p:cNvPr id="9" name="矩形 8"/>
            <p:cNvSpPr/>
            <p:nvPr/>
          </p:nvSpPr>
          <p:spPr>
            <a:xfrm>
              <a:off x="1460500" y="3703995"/>
              <a:ext cx="4610100" cy="1968500"/>
            </a:xfrm>
            <a:prstGeom prst="rect">
              <a:avLst/>
            </a:prstGeom>
            <a:solidFill>
              <a:srgbClr val="0B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1555750" y="3411894"/>
              <a:ext cx="830262" cy="405409"/>
            </a:xfrm>
            <a:prstGeom prst="triangle">
              <a:avLst/>
            </a:prstGeom>
            <a:solidFill>
              <a:srgbClr val="0B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85888" y="4182557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592513" y="3992849"/>
              <a:ext cx="2495550" cy="119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492375" y="4017605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等腰三角形 12"/>
          <p:cNvSpPr/>
          <p:nvPr/>
        </p:nvSpPr>
        <p:spPr>
          <a:xfrm rot="16200000">
            <a:off x="5547340" y="4942859"/>
            <a:ext cx="751245" cy="339725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FAD7451A-8F13-443D-BC50-3E2768E0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18" y="25994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Target customers of our products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9F8DFF-168E-4363-9F41-8F542ED59D7D}"/>
              </a:ext>
            </a:extLst>
          </p:cNvPr>
          <p:cNvSpPr/>
          <p:nvPr/>
        </p:nvSpPr>
        <p:spPr>
          <a:xfrm>
            <a:off x="3123092" y="2378966"/>
            <a:ext cx="22056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/>
              <a:t>students</a:t>
            </a:r>
            <a:endParaRPr lang="zh-CN" altLang="en-US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7C19A3-2810-486C-ABE5-B12758BB6EA8}"/>
              </a:ext>
            </a:extLst>
          </p:cNvPr>
          <p:cNvSpPr/>
          <p:nvPr/>
        </p:nvSpPr>
        <p:spPr>
          <a:xfrm>
            <a:off x="6610829" y="4147910"/>
            <a:ext cx="24938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/>
              <a:t>interested in </a:t>
            </a:r>
            <a:r>
              <a:rPr lang="en-US" altLang="zh-CN" sz="3600" b="1" dirty="0" err="1"/>
              <a:t>SUSTech</a:t>
            </a:r>
            <a:endParaRPr lang="zh-CN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AC6774-4E00-455E-B1C6-69EAA18C015A}"/>
              </a:ext>
            </a:extLst>
          </p:cNvPr>
          <p:cNvSpPr/>
          <p:nvPr/>
        </p:nvSpPr>
        <p:spPr>
          <a:xfrm>
            <a:off x="495300" y="5547272"/>
            <a:ext cx="11696700" cy="99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Since </a:t>
            </a:r>
            <a:r>
              <a:rPr lang="en-US" altLang="zh-CN" sz="2800" dirty="0" err="1"/>
              <a:t>SUSTech</a:t>
            </a:r>
            <a:r>
              <a:rPr lang="en-US" altLang="zh-CN" sz="2800" dirty="0"/>
              <a:t> is a rapidly developing university with increasing ranking and popularity, it should have huge potential market</a:t>
            </a:r>
            <a:r>
              <a:rPr lang="en-US" altLang="zh-CN" dirty="0"/>
              <a:t>.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16294461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A6340F7-A60D-43AD-8920-12D839FE9643}"/>
              </a:ext>
            </a:extLst>
          </p:cNvPr>
          <p:cNvSpPr txBox="1"/>
          <p:nvPr/>
        </p:nvSpPr>
        <p:spPr>
          <a:xfrm>
            <a:off x="114300" y="2523412"/>
            <a:ext cx="3289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Product feature description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6345E4-B76B-4685-9300-FE94158B9401}"/>
              </a:ext>
            </a:extLst>
          </p:cNvPr>
          <p:cNvSpPr txBox="1"/>
          <p:nvPr/>
        </p:nvSpPr>
        <p:spPr>
          <a:xfrm>
            <a:off x="9846818" y="729834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 diagram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93B572-30F4-46B2-A65F-BCCFCE0D6E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-928350"/>
            <a:ext cx="8343900" cy="828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81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BA80DC-B3E3-4CF9-A60A-C07B8D44EDF1}"/>
              </a:ext>
            </a:extLst>
          </p:cNvPr>
          <p:cNvSpPr txBox="1"/>
          <p:nvPr/>
        </p:nvSpPr>
        <p:spPr>
          <a:xfrm>
            <a:off x="965200" y="332640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diagram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C198C4-C3D5-464B-9A4B-5745C556E5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-381000"/>
            <a:ext cx="7886700" cy="755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03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AE22ED-74D9-43D6-9B0F-848BDB995A8A}"/>
              </a:ext>
            </a:extLst>
          </p:cNvPr>
          <p:cNvSpPr txBox="1"/>
          <p:nvPr/>
        </p:nvSpPr>
        <p:spPr>
          <a:xfrm>
            <a:off x="956664" y="3059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diagram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9FCFF-EA71-4B54-8305-8E93F3A59D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-411956"/>
            <a:ext cx="7654926" cy="7681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03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7076C44-91CD-4D68-BBC6-2D933950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54" y="3051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Core Competence of our Products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79513C0-ABE6-4561-9BE8-27951DFAB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965" y="190055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How to combine the mahjong rules with </a:t>
            </a:r>
            <a:r>
              <a:rPr lang="en-US" altLang="zh-CN" b="1" dirty="0" err="1"/>
              <a:t>SUSTech</a:t>
            </a:r>
            <a:r>
              <a:rPr lang="en-US" altLang="zh-CN" b="1" dirty="0"/>
              <a:t> elements</a:t>
            </a:r>
          </a:p>
          <a:p>
            <a:endParaRPr lang="en-US" altLang="zh-CN" b="1" dirty="0"/>
          </a:p>
          <a:p>
            <a:r>
              <a:rPr lang="en-US" altLang="zh-CN" dirty="0"/>
              <a:t>Big events we will implement in the project:</a:t>
            </a:r>
            <a:endParaRPr lang="zh-CN" altLang="zh-CN" dirty="0"/>
          </a:p>
          <a:p>
            <a:pPr lvl="0"/>
            <a:r>
              <a:rPr lang="en-US" altLang="zh-CN" dirty="0"/>
              <a:t>(1) All the background imagines of the game (game hall, front and back of cards, buttons, etc.) will be in </a:t>
            </a:r>
            <a:r>
              <a:rPr lang="en-US" altLang="zh-CN" dirty="0" err="1"/>
              <a:t>SUSTech</a:t>
            </a:r>
            <a:r>
              <a:rPr lang="en-US" altLang="zh-CN" dirty="0"/>
              <a:t> element.</a:t>
            </a:r>
            <a:endParaRPr lang="zh-CN" altLang="zh-CN" dirty="0"/>
          </a:p>
          <a:p>
            <a:pPr lvl="0"/>
            <a:r>
              <a:rPr lang="en-US" altLang="zh-CN" dirty="0"/>
              <a:t>(2) Our background music will combine mahjong and </a:t>
            </a:r>
            <a:r>
              <a:rPr lang="en-US" altLang="zh-CN" dirty="0" err="1"/>
              <a:t>SUSTech</a:t>
            </a:r>
            <a:r>
              <a:rPr lang="en-US" altLang="zh-CN" dirty="0"/>
              <a:t> style.</a:t>
            </a:r>
            <a:endParaRPr lang="zh-CN" altLang="zh-CN" dirty="0"/>
          </a:p>
          <a:p>
            <a:pPr lvl="0"/>
            <a:r>
              <a:rPr lang="en-US" altLang="zh-CN" dirty="0"/>
              <a:t>(3) Besides the 144 basic cards in mahjong, we have 8 extra cards as special function cards. 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3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AEE39C-F552-4652-826C-423FE109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5"/>
            <a:ext cx="5476875" cy="5248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B7AEB3-6F98-4596-BF97-861948906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0"/>
            <a:ext cx="5219700" cy="5286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15850-05DA-4982-A3DE-10A40DB26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54">
            <a:off x="2738437" y="378647"/>
            <a:ext cx="5767388" cy="61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726</Words>
  <Application>Microsoft Office PowerPoint</Application>
  <PresentationFormat>宽屏</PresentationFormat>
  <Paragraphs>136</Paragraphs>
  <Slides>20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微软雅黑</vt:lpstr>
      <vt:lpstr>Arial</vt:lpstr>
      <vt:lpstr>Calibri</vt:lpstr>
      <vt:lpstr>Calibri Light</vt:lpstr>
      <vt:lpstr>Ink Free</vt:lpstr>
      <vt:lpstr>MV Boli</vt:lpstr>
      <vt:lpstr>Office 主题</vt:lpstr>
      <vt:lpstr>PowerPoint 演示文稿</vt:lpstr>
      <vt:lpstr>PowerPoint 演示文稿</vt:lpstr>
      <vt:lpstr>The Product We will make</vt:lpstr>
      <vt:lpstr>Target customers of our products</vt:lpstr>
      <vt:lpstr>PowerPoint 演示文稿</vt:lpstr>
      <vt:lpstr>PowerPoint 演示文稿</vt:lpstr>
      <vt:lpstr>PowerPoint 演示文稿</vt:lpstr>
      <vt:lpstr>Core Competence of our Products</vt:lpstr>
      <vt:lpstr>PowerPoint 演示文稿</vt:lpstr>
      <vt:lpstr>Each team member’s responsibility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However, we are still confident that we can complete the project, for the reason that: </vt:lpstr>
      <vt:lpstr>References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>lenovo</dc:creator>
  <cp:lastModifiedBy>向 昕昊</cp:lastModifiedBy>
  <cp:revision>201</cp:revision>
  <dcterms:created xsi:type="dcterms:W3CDTF">2015-12-07T16:40:00Z</dcterms:created>
  <dcterms:modified xsi:type="dcterms:W3CDTF">2019-10-09T03:24:43Z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